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89" r:id="rId5"/>
    <p:sldId id="292" r:id="rId6"/>
    <p:sldId id="261" r:id="rId7"/>
    <p:sldId id="295" r:id="rId8"/>
    <p:sldId id="299" r:id="rId9"/>
    <p:sldId id="296" r:id="rId10"/>
    <p:sldId id="298" r:id="rId11"/>
    <p:sldId id="297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8" autoAdjust="0"/>
    <p:restoredTop sz="94551"/>
  </p:normalViewPr>
  <p:slideViewPr>
    <p:cSldViewPr snapToGrid="0">
      <p:cViewPr>
        <p:scale>
          <a:sx n="133" d="100"/>
          <a:sy n="133" d="100"/>
        </p:scale>
        <p:origin x="-360" y="-53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7" name="Fußzeilenplatzhalt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in (ausgewählten) Städten 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fertiger Datensatz! 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/>
              <a:t>&gt;380Städte</a:t>
            </a:r>
          </a:p>
          <a:p>
            <a:r>
              <a:rPr lang="de-DE" sz="230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100" dirty="0">
                <a:solidFill>
                  <a:srgbClr val="3B3B3B"/>
                </a:solidFill>
                <a:latin typeface="Consolas"/>
                <a:hlinkClick r:id="rId4"/>
              </a:rPr>
              <a:t>https://datahub.io/core/population-city#unsd-citypopulation-year-both</a:t>
            </a:r>
            <a:endParaRPr lang="de-DE"/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346909-C2E0-4F1D-90FC-F5E1D8D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/>
          <a:p>
            <a:pPr rtl="0"/>
            <a:r>
              <a:rPr lang="de-DE"/>
              <a:t>Verkaufspräsentation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martArt-Platzhalter 12">
            <a:extLst>
              <a:ext uri="{FF2B5EF4-FFF2-40B4-BE49-F238E27FC236}">
                <a16:creationId xmlns:a16="http://schemas.microsoft.com/office/drawing/2014/main" id="{ED363302-BBF2-9349-03CE-1F9CF2257BA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1617012"/>
            <a:ext cx="10515600" cy="1953961"/>
          </a:xfrm>
        </p:spPr>
        <p:txBody>
          <a:bodyPr/>
          <a:lstStyle/>
          <a:p>
            <a:r>
              <a:rPr lang="de-DE" dirty="0"/>
              <a:t>580 Städte</a:t>
            </a:r>
          </a:p>
          <a:p>
            <a:r>
              <a:rPr lang="de-DE" dirty="0"/>
              <a:t>1695041 Datenpunkte (Messwerte)</a:t>
            </a:r>
          </a:p>
          <a:p>
            <a:r>
              <a:rPr lang="de-DE" dirty="0"/>
              <a:t>22 Variablen:</a:t>
            </a:r>
            <a:br>
              <a:rPr lang="de-DE" dirty="0"/>
            </a:br>
            <a:r>
              <a:rPr lang="de-DE" dirty="0"/>
              <a:t>Schadstoffe	Wetter	Geodaten		Populationsdaten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E0037E-21D0-7C44-0E09-A98915C1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Finaler Datensatz</a:t>
            </a:r>
            <a:br>
              <a:rPr lang="de-DE" dirty="0"/>
            </a:br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F57F5B2-9BD8-B509-E74D-88684C327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DFF1915-87B3-5B59-5F04-74969563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7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671061"/>
            <a:ext cx="2882475" cy="823912"/>
          </a:xfrm>
        </p:spPr>
        <p:txBody>
          <a:bodyPr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5D31DF-4B69-5804-010A-CCCE5D4FD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642101"/>
            <a:ext cx="2795496" cy="2190372"/>
          </a:xfrm>
        </p:spPr>
        <p:txBody>
          <a:bodyPr>
            <a:normAutofit/>
          </a:bodyPr>
          <a:lstStyle/>
          <a:p>
            <a:r>
              <a:rPr lang="de-DE" sz="1400" dirty="0">
                <a:solidFill>
                  <a:schemeClr val="tx1"/>
                </a:solidFill>
              </a:rPr>
              <a:t>CO	Kohlenmonoxid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NO2	Stickstoffdioxid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O</a:t>
            </a:r>
            <a:r>
              <a:rPr lang="de-DE" sz="1400" baseline="-25000" dirty="0">
                <a:solidFill>
                  <a:schemeClr val="tx1"/>
                </a:solidFill>
              </a:rPr>
              <a:t>3</a:t>
            </a:r>
            <a:r>
              <a:rPr lang="de-DE" baseline="-25000" dirty="0">
                <a:solidFill>
                  <a:schemeClr val="tx1"/>
                </a:solidFill>
              </a:rPr>
              <a:t>	</a:t>
            </a:r>
            <a:r>
              <a:rPr lang="de-DE" sz="1400" dirty="0">
                <a:solidFill>
                  <a:schemeClr val="tx1"/>
                </a:solidFill>
              </a:rPr>
              <a:t>Ozon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SO</a:t>
            </a:r>
            <a:r>
              <a:rPr lang="de-DE" sz="1400" baseline="-25000" dirty="0">
                <a:solidFill>
                  <a:schemeClr val="tx1"/>
                </a:solidFill>
              </a:rPr>
              <a:t>2</a:t>
            </a:r>
            <a:r>
              <a:rPr lang="de-DE" baseline="-25000" dirty="0">
                <a:solidFill>
                  <a:schemeClr val="tx1"/>
                </a:solidFill>
              </a:rPr>
              <a:t>	</a:t>
            </a:r>
            <a:r>
              <a:rPr lang="de-DE" sz="1400" dirty="0">
                <a:solidFill>
                  <a:schemeClr val="tx1"/>
                </a:solidFill>
              </a:rPr>
              <a:t>Schwefeldioxid</a:t>
            </a:r>
            <a:br>
              <a:rPr lang="de-DE" sz="1400" dirty="0">
                <a:solidFill>
                  <a:schemeClr val="tx1"/>
                </a:solidFill>
              </a:rPr>
            </a:br>
            <a:endParaRPr lang="de-DE" sz="1400" dirty="0">
              <a:solidFill>
                <a:schemeClr val="tx1"/>
              </a:solidFill>
            </a:endParaRPr>
          </a:p>
          <a:p>
            <a:r>
              <a:rPr lang="de-DE" sz="1400" dirty="0">
                <a:solidFill>
                  <a:schemeClr val="tx1"/>
                </a:solidFill>
              </a:rPr>
              <a:t>PM10	große 	Feinstaubpartikel</a:t>
            </a:r>
            <a:br>
              <a:rPr lang="de-DE" sz="1400" dirty="0">
                <a:solidFill>
                  <a:schemeClr val="tx1"/>
                </a:solidFill>
              </a:rPr>
            </a:br>
            <a:r>
              <a:rPr lang="de-DE" sz="1400" dirty="0">
                <a:solidFill>
                  <a:schemeClr val="tx1"/>
                </a:solidFill>
              </a:rPr>
              <a:t>Pm25	mittelgroße 	Feinstaubpartikel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671061"/>
            <a:ext cx="2896671" cy="823912"/>
          </a:xfrm>
        </p:spPr>
        <p:txBody>
          <a:bodyPr/>
          <a:lstStyle/>
          <a:p>
            <a:r>
              <a:rPr lang="de-DE" dirty="0"/>
              <a:t>Wetter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E4B340-7529-B46E-CB72-CB3E161DA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642101"/>
            <a:ext cx="2896671" cy="2309597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Tavg</a:t>
            </a:r>
            <a:r>
              <a:rPr lang="de-DE" dirty="0"/>
              <a:t> – Durchschnittstemperatur</a:t>
            </a:r>
          </a:p>
          <a:p>
            <a:r>
              <a:rPr lang="de-DE" dirty="0" err="1"/>
              <a:t>Tmin</a:t>
            </a:r>
            <a:endParaRPr lang="de-DE" dirty="0"/>
          </a:p>
          <a:p>
            <a:r>
              <a:rPr lang="de-DE" dirty="0" err="1"/>
              <a:t>Tmax</a:t>
            </a:r>
            <a:endParaRPr lang="de-DE" dirty="0"/>
          </a:p>
          <a:p>
            <a:r>
              <a:rPr lang="de-DE" dirty="0" err="1"/>
              <a:t>Prcp</a:t>
            </a:r>
            <a:r>
              <a:rPr lang="de-DE" dirty="0"/>
              <a:t> – Niederschlag</a:t>
            </a:r>
          </a:p>
          <a:p>
            <a:r>
              <a:rPr lang="de-DE" dirty="0" err="1"/>
              <a:t>Wdir</a:t>
            </a:r>
            <a:r>
              <a:rPr lang="de-DE" dirty="0"/>
              <a:t> – Windrichtung</a:t>
            </a:r>
          </a:p>
          <a:p>
            <a:r>
              <a:rPr lang="de-DE" dirty="0" err="1"/>
              <a:t>Wspd</a:t>
            </a:r>
            <a:r>
              <a:rPr lang="de-DE" dirty="0"/>
              <a:t> – Windgeschwindigkeit</a:t>
            </a:r>
          </a:p>
          <a:p>
            <a:r>
              <a:rPr lang="de-DE" dirty="0" err="1"/>
              <a:t>Pres</a:t>
            </a:r>
            <a:r>
              <a:rPr lang="de-DE" dirty="0"/>
              <a:t> - Luftdruck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661436"/>
            <a:ext cx="3695651" cy="823912"/>
          </a:xfrm>
        </p:spPr>
        <p:txBody>
          <a:bodyPr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 </a:t>
            </a: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2B65846-BDD3-2379-E64E-E8C9492321E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642102"/>
            <a:ext cx="2882475" cy="2190372"/>
          </a:xfrm>
        </p:spPr>
        <p:txBody>
          <a:bodyPr/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</a:p>
          <a:p>
            <a:r>
              <a:rPr lang="de-DE" dirty="0"/>
              <a:t>Country, City</a:t>
            </a: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</a:p>
          <a:p>
            <a:r>
              <a:rPr lang="de-DE" dirty="0"/>
              <a:t>Population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43A03BA-F4ED-8C61-AEFF-B970C037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1695041 Messwerte aus 580 Städten über 10 Jahre in 22(?) Variablen</a:t>
            </a:r>
          </a:p>
        </p:txBody>
      </p:sp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610600" y="2030931"/>
            <a:ext cx="2942492" cy="4129237"/>
          </a:xfrm>
        </p:spPr>
        <p:txBody>
          <a:bodyPr>
            <a:normAutofit/>
          </a:bodyPr>
          <a:lstStyle/>
          <a:p>
            <a:r>
              <a:rPr lang="de-DE" sz="1400" dirty="0"/>
              <a:t>Reduktion auf 95 Städte mit den meisten Messwerten</a:t>
            </a:r>
          </a:p>
          <a:p>
            <a:r>
              <a:rPr lang="de-DE" sz="1400" dirty="0"/>
              <a:t>Aufteilung nach Weltregionen</a:t>
            </a:r>
          </a:p>
          <a:p>
            <a:r>
              <a:rPr lang="de-DE" sz="1400" dirty="0"/>
              <a:t>Schadstoffe:</a:t>
            </a:r>
            <a:br>
              <a:rPr lang="de-DE" sz="1400" dirty="0"/>
            </a:br>
            <a:r>
              <a:rPr lang="de-DE" sz="1400" dirty="0">
                <a:solidFill>
                  <a:srgbClr val="00B0F0"/>
                </a:solidFill>
              </a:rPr>
              <a:t>CO</a:t>
            </a:r>
            <a:r>
              <a:rPr lang="de-DE" sz="1400" dirty="0"/>
              <a:t> Kohlenmonoxid</a:t>
            </a:r>
            <a:br>
              <a:rPr lang="de-DE" sz="1400" dirty="0"/>
            </a:br>
            <a:r>
              <a:rPr lang="de-DE" sz="1400" dirty="0">
                <a:solidFill>
                  <a:srgbClr val="FFC000"/>
                </a:solidFill>
              </a:rPr>
              <a:t>NO</a:t>
            </a:r>
            <a:r>
              <a:rPr lang="de-DE" sz="1400" baseline="-25000" dirty="0">
                <a:solidFill>
                  <a:srgbClr val="FFC000"/>
                </a:solidFill>
              </a:rPr>
              <a:t>2</a:t>
            </a:r>
            <a:r>
              <a:rPr lang="de-DE" sz="1400" baseline="-25000" dirty="0"/>
              <a:t> </a:t>
            </a:r>
            <a:r>
              <a:rPr lang="de-DE" sz="1400" dirty="0"/>
              <a:t>Stickstoffdioxid</a:t>
            </a:r>
            <a:br>
              <a:rPr lang="de-DE" sz="1400" dirty="0"/>
            </a:br>
            <a:r>
              <a:rPr lang="de-DE" sz="1400" dirty="0">
                <a:solidFill>
                  <a:srgbClr val="00B050"/>
                </a:solidFill>
              </a:rPr>
              <a:t>O</a:t>
            </a:r>
            <a:r>
              <a:rPr lang="de-DE" sz="1400" baseline="-25000" dirty="0">
                <a:solidFill>
                  <a:srgbClr val="00B050"/>
                </a:solidFill>
              </a:rPr>
              <a:t>3</a:t>
            </a:r>
            <a:r>
              <a:rPr lang="de-DE" sz="1400" dirty="0"/>
              <a:t> Ozon</a:t>
            </a:r>
            <a:br>
              <a:rPr lang="de-DE" sz="1400" dirty="0"/>
            </a:br>
            <a:r>
              <a:rPr lang="de-DE" sz="1400" dirty="0">
                <a:solidFill>
                  <a:srgbClr val="FF0000"/>
                </a:solidFill>
              </a:rPr>
              <a:t>SO</a:t>
            </a:r>
            <a:r>
              <a:rPr lang="de-DE" sz="1400" baseline="-25000" dirty="0">
                <a:solidFill>
                  <a:srgbClr val="FF0000"/>
                </a:solidFill>
              </a:rPr>
              <a:t>2</a:t>
            </a:r>
            <a:r>
              <a:rPr lang="de-DE" sz="1400" dirty="0"/>
              <a:t> Schwefeldioxid</a:t>
            </a:r>
            <a:br>
              <a:rPr lang="de-DE" sz="1400" dirty="0"/>
            </a:br>
            <a:r>
              <a:rPr lang="de-DE" sz="1400" dirty="0">
                <a:solidFill>
                  <a:srgbClr val="7030A0"/>
                </a:solidFill>
              </a:rPr>
              <a:t>PM10</a:t>
            </a:r>
            <a:r>
              <a:rPr lang="de-DE" sz="1400" dirty="0"/>
              <a:t> große Feinstaubpartikel</a:t>
            </a:r>
            <a:br>
              <a:rPr lang="de-DE" sz="1400" dirty="0"/>
            </a:br>
            <a:r>
              <a:rPr lang="de-DE" sz="1400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sz="1400" dirty="0"/>
              <a:t> mittelgroße Feinstaubpartikel</a:t>
            </a:r>
            <a:br>
              <a:rPr lang="de-DE" sz="1400" dirty="0"/>
            </a:br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Zwischenfazit:</a:t>
            </a:r>
            <a:br>
              <a:rPr lang="de-DE" sz="1400" dirty="0"/>
            </a:br>
            <a:r>
              <a:rPr lang="de-DE" sz="1400" dirty="0"/>
              <a:t>Kein Abfallen der Schadstoffwerte im Pandemiezeitraum</a:t>
            </a:r>
            <a:br>
              <a:rPr lang="de-DE" sz="1400" dirty="0"/>
            </a:br>
            <a:endParaRPr lang="de-DE" sz="1400" dirty="0"/>
          </a:p>
          <a:p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EDA: Einfluss der </a:t>
            </a:r>
            <a:r>
              <a:rPr lang="de-DE" dirty="0" err="1"/>
              <a:t>Pandemiemassnahmen</a:t>
            </a:r>
            <a:r>
              <a:rPr lang="de-DE" dirty="0"/>
              <a:t> auf Schadstoffbelastung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F3A75B-EA2B-3100-F1CD-D476AC0EC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Grafik 8" descr="Ein Bild, das Reihe, Diagramm, Text enthält.&#10;&#10;KI-generierte Inhalte können fehlerhaft sein.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2" y="1873043"/>
            <a:ext cx="7772400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Karte, Screenshot enthält.&#10;&#10;KI-generierte Inhalte können fehlerhaft sein.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1" y="26053"/>
            <a:ext cx="9099992" cy="7577544"/>
          </a:xfrm>
          <a:prstGeom prst="rect">
            <a:avLst/>
          </a:prstGeom>
        </p:spPr>
      </p:pic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610600" y="2245328"/>
            <a:ext cx="2942492" cy="3556382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Niedrige bis moderate 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Extreme PM25- Werte </a:t>
            </a:r>
            <a:r>
              <a:rPr lang="de-DE" sz="1400" dirty="0">
                <a:sym typeface="Wingdings" pitchFamily="2" charset="2"/>
              </a:rPr>
              <a:t> inkl. Sonderfälle!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1EDCE0-9F9F-E03F-AB10-92FFA72A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610600" y="1848051"/>
            <a:ext cx="2942492" cy="4306564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 als nächster Schritt</a:t>
            </a:r>
            <a:br>
              <a:rPr lang="de-DE" sz="1400" dirty="0"/>
            </a:br>
            <a:endParaRPr lang="de-DE" sz="1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CLUSTERANALYSE Sonderfälle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F3C6AD-75A2-CADE-563F-6878E381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5" y="1690688"/>
            <a:ext cx="6291288" cy="40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461</Words>
  <Application>Microsoft Macintosh PowerPoint</Application>
  <PresentationFormat>Breitbild</PresentationFormat>
  <Paragraphs>97</Paragraphs>
  <Slides>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Tenorite</vt:lpstr>
      <vt:lpstr>Wingdings</vt:lpstr>
      <vt:lpstr>Monoline</vt:lpstr>
      <vt:lpstr>Ziel</vt:lpstr>
      <vt:lpstr>Datenquellen</vt:lpstr>
      <vt:lpstr>Datenaufbereitung</vt:lpstr>
      <vt:lpstr>Finaler Datensatz </vt:lpstr>
      <vt:lpstr>Finaler Datensatz</vt:lpstr>
      <vt:lpstr>EDA: Einfluss der Pandemiemassnahmen auf Schadstoffbelastung</vt:lpstr>
      <vt:lpstr>CLUSTERANALYSE Schadstoffe und Wetter</vt:lpstr>
      <vt:lpstr>CLUSTERANALYSE Sonderfälle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180</cp:revision>
  <dcterms:created xsi:type="dcterms:W3CDTF">2025-03-06T10:02:49Z</dcterms:created>
  <dcterms:modified xsi:type="dcterms:W3CDTF">2025-03-06T14:27:12Z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